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9" r:id="rId3"/>
    <p:sldId id="257" r:id="rId4"/>
    <p:sldId id="258" r:id="rId5"/>
    <p:sldId id="260" r:id="rId6"/>
    <p:sldId id="261" r:id="rId7"/>
    <p:sldId id="279" r:id="rId8"/>
    <p:sldId id="263" r:id="rId9"/>
    <p:sldId id="264" r:id="rId10"/>
    <p:sldId id="265" r:id="rId11"/>
    <p:sldId id="262" r:id="rId12"/>
    <p:sldId id="271" r:id="rId13"/>
    <p:sldId id="272" r:id="rId14"/>
    <p:sldId id="273" r:id="rId15"/>
    <p:sldId id="274" r:id="rId16"/>
    <p:sldId id="275" r:id="rId17"/>
    <p:sldId id="276" r:id="rId18"/>
    <p:sldId id="266" r:id="rId19"/>
    <p:sldId id="267" r:id="rId20"/>
    <p:sldId id="268" r:id="rId21"/>
    <p:sldId id="269" r:id="rId22"/>
    <p:sldId id="27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сихолог1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5-20T16:02:24.162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067944" y="5805264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Impact" pitchFamily="34" charset="0"/>
              </a:rPr>
              <a:t>Подготовила:</a:t>
            </a:r>
          </a:p>
          <a:p>
            <a:r>
              <a:rPr lang="ru-RU" dirty="0" smtClean="0">
                <a:latin typeface="Impact" pitchFamily="34" charset="0"/>
              </a:rPr>
              <a:t> педагог-психолог </a:t>
            </a:r>
            <a:r>
              <a:rPr lang="ru-RU" dirty="0" err="1" smtClean="0">
                <a:latin typeface="Impact" pitchFamily="34" charset="0"/>
              </a:rPr>
              <a:t>Никифоренко</a:t>
            </a:r>
            <a:r>
              <a:rPr lang="ru-RU" dirty="0" smtClean="0">
                <a:latin typeface="Impact" pitchFamily="34" charset="0"/>
              </a:rPr>
              <a:t> О.Г.</a:t>
            </a:r>
          </a:p>
          <a:p>
            <a:r>
              <a:rPr lang="ru-RU" dirty="0" err="1" smtClean="0">
                <a:latin typeface="Impact" pitchFamily="34" charset="0"/>
              </a:rPr>
              <a:t>Себежское</a:t>
            </a:r>
            <a:r>
              <a:rPr lang="ru-RU" dirty="0" smtClean="0">
                <a:latin typeface="Impact" pitchFamily="34" charset="0"/>
              </a:rPr>
              <a:t> СУВУ</a:t>
            </a:r>
            <a:endParaRPr lang="ru-RU" dirty="0">
              <a:latin typeface="Impac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916832"/>
            <a:ext cx="6901880" cy="144655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38100" cmpd="sng">
                  <a:solidFill>
                    <a:schemeClr val="tx2"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Impact" pitchFamily="34" charset="0"/>
              </a:rPr>
              <a:t>Конфликты</a:t>
            </a:r>
            <a:endParaRPr lang="ru-RU" sz="8800" b="1" dirty="0">
              <a:ln w="38100" cmpd="sng">
                <a:solidFill>
                  <a:schemeClr val="tx2"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Виды конфликтов: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межгрупповой</a:t>
            </a:r>
          </a:p>
          <a:p>
            <a:pPr>
              <a:buNone/>
            </a:pPr>
            <a:r>
              <a:rPr lang="ru-RU" dirty="0" smtClean="0"/>
              <a:t>    Такой конфликт возникает между различными (формальными и неформальными) группами в организации, между высшими и более низкими уровнями управления.</a:t>
            </a:r>
            <a:endParaRPr lang="ru-RU" dirty="0"/>
          </a:p>
        </p:txBody>
      </p:sp>
      <p:pic>
        <p:nvPicPr>
          <p:cNvPr id="6146" name="Picture 2" descr="C:\Users\Психолог1\Desktop\conflic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293096"/>
            <a:ext cx="2976331" cy="223224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Виды конфликтов: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56937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внутриличностный </a:t>
            </a:r>
          </a:p>
          <a:p>
            <a:pPr>
              <a:buNone/>
            </a:pPr>
            <a:r>
              <a:rPr lang="ru-RU" dirty="0" smtClean="0"/>
              <a:t>    В основе такого конфликта лежит противоречие между двумя мотивами поведения: «хочу» и «надо», нарушается внутренний психологический баланс.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8" name="Picture 6" descr="C:\Users\Психолог1\Desktop\reshenie_organizacionnyh_konflikto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077072"/>
            <a:ext cx="2381250" cy="16573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b="1" dirty="0" smtClean="0"/>
              <a:t>Причины возникновения конфликта: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разное или абсолютно противоположное восприятие людьми ценностей, интересов и поведения;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неравное социальное положение (одни угнетают, другие – подчиняются);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разлад между ожиданиями и поступками людей;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недоразумения, логические ошибки и вообще семантические трудности в процессе коммуникации;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недостаток и некачественность информации;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несовершенство человеческой психики, несоответствие между реальностью и представлениями о ней.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147" name="Picture 3" descr="C:\Users\Психолог1\Desktop\конфликт\image600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5373216"/>
            <a:ext cx="2413130" cy="122413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входа в конфликт: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«Вулкан» –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непредсказуемые вспышки, т.е. человек ни с того ни с сего вдруг вступает в конфликт.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Психолог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2304256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входа в конфликт: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«Глиняный горшок» -</a:t>
            </a:r>
          </a:p>
          <a:p>
            <a:pPr>
              <a:buNone/>
            </a:pPr>
            <a:r>
              <a:rPr lang="ru-RU" dirty="0" smtClean="0"/>
              <a:t>    медленный разогрев, человек долго обижается, копит обиды, потом вступает в конфликт.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/>
          </a:p>
        </p:txBody>
      </p:sp>
      <p:pic>
        <p:nvPicPr>
          <p:cNvPr id="2051" name="Picture 3" descr="C:\Users\Психолог1\Desktop\231_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2160240" cy="219417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входа в конфликт: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«Волна» –</a:t>
            </a:r>
          </a:p>
          <a:p>
            <a:pPr>
              <a:buNone/>
            </a:pPr>
            <a:r>
              <a:rPr lang="ru-RU" dirty="0" smtClean="0"/>
              <a:t>    спорный вопрос кажется решенным, но потом поднимается снова и снова, т.е. человек многократно возвращается к причине конфликта.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Психолог1\Desktop\_23-2147496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701405" cy="2654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входа в конфликт: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«Собиратель» – </a:t>
            </a:r>
          </a:p>
          <a:p>
            <a:pPr>
              <a:buNone/>
            </a:pPr>
            <a:r>
              <a:rPr lang="ru-RU" dirty="0" smtClean="0"/>
              <a:t>    копит обиды, не показывает реакции; никто не знает, что человек обижен.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Психолог1\Desktop\98612662_large_4780073_FairyNu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2770300" cy="3259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входа в конфликт: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«Реактор» – </a:t>
            </a:r>
          </a:p>
          <a:p>
            <a:pPr>
              <a:buNone/>
            </a:pPr>
            <a:r>
              <a:rPr lang="ru-RU" dirty="0" smtClean="0"/>
              <a:t>    человек резко «расходится», его потом трудно остановить.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Психолог1\Desktop\ядерный-реактор-в-майнкрафт-500x2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429000"/>
            <a:ext cx="2592288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разрешения конфликта: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Сотрудничество </a:t>
            </a:r>
            <a:r>
              <a:rPr lang="ru-RU" dirty="0" smtClean="0"/>
              <a:t>– высокая ориентация на себя и других.</a:t>
            </a:r>
          </a:p>
          <a:p>
            <a:pPr>
              <a:buNone/>
            </a:pPr>
            <a:r>
              <a:rPr lang="ru-RU" dirty="0" smtClean="0"/>
              <a:t>    Включает открытость, обмен информацией, выяснение и проверку различий для достижения эффективного решения, проблемного для обеих сторон.</a:t>
            </a:r>
            <a:endParaRPr lang="ru-RU" dirty="0"/>
          </a:p>
        </p:txBody>
      </p:sp>
      <p:pic>
        <p:nvPicPr>
          <p:cNvPr id="7170" name="Picture 2" descr="C:\Users\Психолог1\Desktop\konflikt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941168"/>
            <a:ext cx="2016224" cy="136397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разрешения конфликта: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Приспособление</a:t>
            </a:r>
            <a:r>
              <a:rPr lang="ru-RU" dirty="0" smtClean="0"/>
              <a:t> (сглаживание, уступчивость) – низкая ориентация на себя и высокая – на других.</a:t>
            </a:r>
          </a:p>
          <a:p>
            <a:pPr>
              <a:buNone/>
            </a:pPr>
            <a:r>
              <a:rPr lang="ru-RU" dirty="0" smtClean="0"/>
              <a:t>    Включает попытки преуменьшить важность различий и подчеркнуть внимание к общности, совпадениям, чтобы удовлетворить потребности других, пренебрегая своими интересами.                             </a:t>
            </a:r>
            <a:endParaRPr lang="ru-RU" dirty="0"/>
          </a:p>
        </p:txBody>
      </p:sp>
      <p:pic>
        <p:nvPicPr>
          <p:cNvPr id="10242" name="Picture 2" descr="http://yoursmileys.ru/msmile/quarrel/m11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733256"/>
            <a:ext cx="1551445" cy="568863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Других не зли и сам не злись.</a:t>
            </a:r>
            <a:br>
              <a:rPr lang="ru-RU" dirty="0" smtClean="0"/>
            </a:br>
            <a:r>
              <a:rPr lang="ru-RU" dirty="0" smtClean="0"/>
              <a:t>Мы гости в этом бренном мире.</a:t>
            </a:r>
            <a:br>
              <a:rPr lang="ru-RU" dirty="0" smtClean="0"/>
            </a:br>
            <a:r>
              <a:rPr lang="ru-RU" dirty="0" smtClean="0"/>
              <a:t>А если что не так – смирись,</a:t>
            </a:r>
            <a:br>
              <a:rPr lang="ru-RU" dirty="0" smtClean="0"/>
            </a:br>
            <a:r>
              <a:rPr lang="ru-RU" dirty="0" smtClean="0"/>
              <a:t>Будь умнее – улыбнись,</a:t>
            </a:r>
            <a:br>
              <a:rPr lang="ru-RU" dirty="0" smtClean="0"/>
            </a:br>
            <a:r>
              <a:rPr lang="ru-RU" dirty="0" smtClean="0"/>
              <a:t>Холодной думай головой, </a:t>
            </a:r>
            <a:br>
              <a:rPr lang="ru-RU" dirty="0" smtClean="0"/>
            </a:br>
            <a:r>
              <a:rPr lang="ru-RU" dirty="0" smtClean="0"/>
              <a:t>Ведь в мире все закономерно:</a:t>
            </a:r>
            <a:br>
              <a:rPr lang="ru-RU" dirty="0" smtClean="0"/>
            </a:br>
            <a:r>
              <a:rPr lang="ru-RU" dirty="0" smtClean="0"/>
              <a:t>Зло, излученное тобой,</a:t>
            </a:r>
            <a:br>
              <a:rPr lang="ru-RU" dirty="0" smtClean="0"/>
            </a:br>
            <a:r>
              <a:rPr lang="ru-RU" dirty="0" smtClean="0"/>
              <a:t>К тебе вернется непременно…</a:t>
            </a:r>
            <a:br>
              <a:rPr lang="ru-RU" dirty="0" smtClean="0"/>
            </a:br>
            <a:r>
              <a:rPr lang="ru-RU" dirty="0" smtClean="0"/>
              <a:t>                                          Омар Хайям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80020" y="917340"/>
            <a:ext cx="61206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разрешения конфликта: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Соревнование</a:t>
            </a:r>
            <a:r>
              <a:rPr lang="ru-RU" dirty="0" smtClean="0"/>
              <a:t> (конфронтация) – высокая ориентация на себя и низкая – на других.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Предполагает силовой метод решения проблем.</a:t>
            </a:r>
            <a:endParaRPr lang="ru-RU" dirty="0"/>
          </a:p>
        </p:txBody>
      </p:sp>
      <p:pic>
        <p:nvPicPr>
          <p:cNvPr id="8195" name="Picture 3" descr="C:\Users\Психолог1\Desktop\конфликт\konflikt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365104"/>
            <a:ext cx="3024336" cy="165618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разрешения конфликта: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Избегание</a:t>
            </a:r>
            <a:r>
              <a:rPr lang="ru-RU" dirty="0" smtClean="0"/>
              <a:t> – низкая ориентация на себя и других.</a:t>
            </a:r>
          </a:p>
          <a:p>
            <a:pPr>
              <a:buNone/>
            </a:pPr>
            <a:r>
              <a:rPr lang="ru-RU" dirty="0" smtClean="0"/>
              <a:t>    Предполагает уход в сторону, удаление себя (психологически или физически) из ситуации конфликта.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Психолог1\Desktop\images (2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221088"/>
            <a:ext cx="2247900" cy="17145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Стили разрешения конфликта: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Компромисс</a:t>
            </a:r>
            <a:r>
              <a:rPr lang="ru-RU" dirty="0" smtClean="0"/>
              <a:t> – средняя ориентация на себя и других.</a:t>
            </a:r>
          </a:p>
          <a:p>
            <a:pPr>
              <a:buNone/>
            </a:pPr>
            <a:r>
              <a:rPr lang="ru-RU" dirty="0" smtClean="0"/>
              <a:t>    Включает в себя тактику типа «ты мне – я тебе», т.е. обе стороны что-то теряют, чтобы достичь взаимоприемлемого решения.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Users\Психолог1\Desktop\images (3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4365104"/>
            <a:ext cx="2466975" cy="184785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</a:t>
            </a:r>
            <a:r>
              <a:rPr lang="ru-RU" sz="3600" i="1" dirty="0" smtClean="0"/>
              <a:t>Все конфликты в мире и в душе человека проходят через его сердце и возвращаются к нам осмысленными и понятными. А то, что понятно, уже не так страшно</a:t>
            </a:r>
            <a:r>
              <a:rPr lang="ru-RU" sz="3600" dirty="0" smtClean="0"/>
              <a:t>.» </a:t>
            </a:r>
          </a:p>
          <a:p>
            <a:r>
              <a:rPr lang="ru-RU" sz="3600" dirty="0" smtClean="0"/>
              <a:t>                                                  </a:t>
            </a:r>
            <a:r>
              <a:rPr lang="ru-RU" sz="3600" dirty="0" err="1" smtClean="0"/>
              <a:t>Фромм</a:t>
            </a:r>
            <a:r>
              <a:rPr lang="ru-RU" sz="3600" dirty="0" smtClean="0"/>
              <a:t> Э.</a:t>
            </a:r>
            <a:endParaRPr lang="ru-RU" sz="3600" dirty="0"/>
          </a:p>
        </p:txBody>
      </p:sp>
      <p:sp>
        <p:nvSpPr>
          <p:cNvPr id="36866" name="AutoShape 2" descr="Картинки по запросу виньет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581128"/>
            <a:ext cx="38884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/>
              <a:t>Конфликт – это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возникновение трудноразрешимых противоречий, столкновение противоположных интересов на почве соперничества, отсутствия взаимопонимания по различным вопросам, связанным с острыми эмоциональными переживаниями;</a:t>
            </a:r>
            <a:endParaRPr lang="ru-RU" dirty="0"/>
          </a:p>
        </p:txBody>
      </p:sp>
      <p:pic>
        <p:nvPicPr>
          <p:cNvPr id="1026" name="Picture 2" descr="C:\Users\Психолог1\Desktop\конфликт\30257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725144"/>
            <a:ext cx="2553072" cy="1723324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Конфликт – это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напряжение в отношениях, возникшее в результате явных или скрытых противоречий, столкновения различных мотивов, стремление людей и ведущие к борьбе сторон.</a:t>
            </a:r>
            <a:endParaRPr lang="ru-RU" dirty="0"/>
          </a:p>
        </p:txBody>
      </p:sp>
      <p:pic>
        <p:nvPicPr>
          <p:cNvPr id="2050" name="Picture 2" descr="C:\Users\Психолог1\Desktop\конфликт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933056"/>
            <a:ext cx="2952328" cy="216024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Группы конфликтов: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Функциональные (конструктивные) –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проблема решается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восстанавливаются отношения</a:t>
            </a:r>
          </a:p>
          <a:p>
            <a:pPr>
              <a:buNone/>
            </a:pPr>
            <a:r>
              <a:rPr lang="ru-RU" dirty="0" smtClean="0"/>
              <a:t>т.е. конфликт имеет положительное значение для сохранения отношений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20"/>
            <a:ext cx="2339305" cy="157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Группы конфликтов: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Дисфункциональные (деструктивные) –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приводят к нарушению отношений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они становятся напряженными, вплоть до полного разрыва отношений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005064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Группы конфликтов: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b="1" dirty="0" err="1" smtClean="0"/>
              <a:t>Лжеисход</a:t>
            </a:r>
            <a:r>
              <a:rPr lang="ru-RU" b="1" dirty="0" smtClean="0"/>
              <a:t> (замораживание) –  </a:t>
            </a:r>
            <a:r>
              <a:rPr lang="ru-RU" dirty="0" smtClean="0"/>
              <a:t>когда субъектов конфликта силой растаскивают в стороны.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нарушения остаются напряженными;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проблемы не решаются</a:t>
            </a:r>
            <a:endParaRPr lang="ru-RU" dirty="0"/>
          </a:p>
        </p:txBody>
      </p:sp>
      <p:pic>
        <p:nvPicPr>
          <p:cNvPr id="1028" name="Picture 4" descr="C:\Users\Психолог1\Desktop\конфликт\картинки\44f125d54f2d2e3776868f08f4e3f86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005064"/>
            <a:ext cx="2729880" cy="22248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Виды конфликтов: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межличностный </a:t>
            </a:r>
          </a:p>
          <a:p>
            <a:pPr>
              <a:buNone/>
            </a:pPr>
            <a:r>
              <a:rPr lang="ru-RU" sz="2500" dirty="0" smtClean="0"/>
              <a:t>     В основе лежит противоречие, воспринимаемое участниками ситуации как значимая психологическая проблема, требующая своего разрешения и вызывающая активность сторон, направленную на преодоление возникающего противоречия и разрешение ситуации в интересах обеих или одной из сторон.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Психолог1\Desktop\скачанные файлы (3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797152"/>
            <a:ext cx="2609850" cy="17526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/>
              <a:t>Виды конфликтов: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/>
              <a:t>между личностью и группой</a:t>
            </a:r>
          </a:p>
          <a:p>
            <a:pPr>
              <a:buNone/>
            </a:pPr>
            <a:r>
              <a:rPr lang="ru-RU" dirty="0" smtClean="0"/>
              <a:t>   Такой конфликт наступает, когда члены группы отступают от сложившихся в группе норм поведения.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Психолог1\Desktop\647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3917801" cy="259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674</Words>
  <Application>Microsoft Office PowerPoint</Application>
  <PresentationFormat>Экран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Других не зли и сам не злись. Мы гости в этом бренном мире. А если что не так – смирись, Будь умнее – улыбнись, Холодной думай головой,  Ведь в мире все закономерно: Зло, излученное тобой, К тебе вернется непременно…                                           Омар Хайям</vt:lpstr>
      <vt:lpstr>Конфликт – это </vt:lpstr>
      <vt:lpstr> Конфликт – это </vt:lpstr>
      <vt:lpstr>Группы конфликтов:</vt:lpstr>
      <vt:lpstr>Группы конфликтов:</vt:lpstr>
      <vt:lpstr>Группы конфликтов:</vt:lpstr>
      <vt:lpstr>Виды конфликтов:</vt:lpstr>
      <vt:lpstr>Виды конфликтов:</vt:lpstr>
      <vt:lpstr>Виды конфликтов:</vt:lpstr>
      <vt:lpstr>Виды конфликтов:</vt:lpstr>
      <vt:lpstr>Причины возникновения конфликта:</vt:lpstr>
      <vt:lpstr>Стили входа в конфликт:</vt:lpstr>
      <vt:lpstr>Стили входа в конфликт:</vt:lpstr>
      <vt:lpstr>Стили входа в конфликт:</vt:lpstr>
      <vt:lpstr>Стили входа в конфликт:</vt:lpstr>
      <vt:lpstr>Стили входа в конфликт:</vt:lpstr>
      <vt:lpstr>Стили разрешения конфликта:</vt:lpstr>
      <vt:lpstr>Стили разрешения конфликта:</vt:lpstr>
      <vt:lpstr>Стили разрешения конфликта:</vt:lpstr>
      <vt:lpstr>Стили разрешения конфликта:</vt:lpstr>
      <vt:lpstr>Стили разрешения конфликта:</vt:lpstr>
      <vt:lpstr>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</dc:title>
  <dc:creator>Психолог1</dc:creator>
  <cp:lastModifiedBy>Психолог1</cp:lastModifiedBy>
  <cp:revision>72</cp:revision>
  <dcterms:created xsi:type="dcterms:W3CDTF">2016-05-14T09:34:15Z</dcterms:created>
  <dcterms:modified xsi:type="dcterms:W3CDTF">2018-11-12T09:08:13Z</dcterms:modified>
</cp:coreProperties>
</file>